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92" r:id="rId9"/>
    <p:sldId id="263" r:id="rId10"/>
    <p:sldId id="264" r:id="rId11"/>
    <p:sldId id="265" r:id="rId12"/>
    <p:sldId id="266" r:id="rId13"/>
    <p:sldId id="267" r:id="rId14"/>
    <p:sldId id="293" r:id="rId15"/>
    <p:sldId id="269" r:id="rId16"/>
    <p:sldId id="270" r:id="rId17"/>
    <p:sldId id="272" r:id="rId18"/>
    <p:sldId id="273" r:id="rId19"/>
    <p:sldId id="274" r:id="rId20"/>
    <p:sldId id="294" r:id="rId21"/>
    <p:sldId id="275" r:id="rId22"/>
    <p:sldId id="276" r:id="rId23"/>
    <p:sldId id="278" r:id="rId24"/>
    <p:sldId id="279" r:id="rId25"/>
    <p:sldId id="280" r:id="rId26"/>
    <p:sldId id="281" r:id="rId27"/>
    <p:sldId id="295" r:id="rId28"/>
    <p:sldId id="282" r:id="rId29"/>
    <p:sldId id="283" r:id="rId30"/>
    <p:sldId id="284" r:id="rId31"/>
    <p:sldId id="285" r:id="rId32"/>
    <p:sldId id="299" r:id="rId33"/>
    <p:sldId id="286" r:id="rId34"/>
    <p:sldId id="287" r:id="rId35"/>
    <p:sldId id="296" r:id="rId36"/>
    <p:sldId id="288" r:id="rId37"/>
    <p:sldId id="289" r:id="rId38"/>
    <p:sldId id="290" r:id="rId39"/>
    <p:sldId id="297" r:id="rId40"/>
    <p:sldId id="291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87214" autoAdjust="0"/>
  </p:normalViewPr>
  <p:slideViewPr>
    <p:cSldViewPr>
      <p:cViewPr varScale="1">
        <p:scale>
          <a:sx n="78" d="100"/>
          <a:sy n="78" d="100"/>
        </p:scale>
        <p:origin x="91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0F92-9F0D-4EA0-A5FF-FF9946165FE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624B-2F06-4AEA-957A-530DABA7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Geometry 8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4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4AC2-DD7F-475E-B131-F72A056CB28F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First: yes</a:t>
            </a:r>
          </a:p>
          <a:p>
            <a:r>
              <a:rPr lang="en-US"/>
              <a:t>Second: No, congruent is not same as parallel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Sum of</a:t>
                </a:r>
                <a:r>
                  <a:rPr lang="en-US" baseline="0" dirty="0" smtClean="0"/>
                  <a:t> angles = 360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42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138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42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360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138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Diagonals bisect each other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10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Sum of</a:t>
                </a:r>
                <a:r>
                  <a:rPr lang="en-US" baseline="0" dirty="0" smtClean="0"/>
                  <a:t> angles = 360</a:t>
                </a:r>
              </a:p>
              <a:p>
                <a:r>
                  <a:rPr lang="en-US" b="0" i="0" smtClean="0">
                    <a:latin typeface="Cambria Math"/>
                  </a:rPr>
                  <a:t>42°+138°+42°+𝑚∠𝑍=360°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𝑚∠𝑍=138°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Diagonals bisect each other</a:t>
                </a:r>
              </a:p>
              <a:p>
                <a:r>
                  <a:rPr lang="en-US" b="0" i="0" smtClean="0">
                    <a:latin typeface="Cambria Math"/>
                  </a:rPr>
                  <a:t>2𝑥=10−3𝑥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5𝑥=10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2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that the pentagon is made into 3 triangles.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9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4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8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𝐹𝐺</m:t>
                        </m:r>
                      </m:e>
                    </m:ba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𝐺𝐻</m:t>
                        </m:r>
                      </m:e>
                    </m:bar>
                  </m:oMath>
                </a14:m>
                <a:r>
                  <a:rPr lang="en-US" dirty="0" smtClean="0"/>
                  <a:t> are consecutive</a:t>
                </a:r>
                <a:r>
                  <a:rPr lang="en-US" baseline="0" dirty="0" smtClean="0"/>
                  <a:t> sides, not opposite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Square; each angle is 360/4 = 90 and all sides =̃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Sometimes, </a:t>
                </a:r>
                <a:r>
                  <a:rPr lang="en-US" b="0" i="0" smtClean="0">
                    <a:latin typeface="Cambria Math"/>
                  </a:rPr>
                  <a:t>¯𝐹𝐺</a:t>
                </a:r>
                <a:r>
                  <a:rPr lang="en-US" dirty="0" smtClean="0"/>
                  <a:t> and </a:t>
                </a:r>
                <a:r>
                  <a:rPr lang="en-US" b="0" i="0" smtClean="0">
                    <a:latin typeface="Cambria Math"/>
                  </a:rPr>
                  <a:t>¯𝐺𝐻</a:t>
                </a:r>
                <a:r>
                  <a:rPr lang="en-US" dirty="0" smtClean="0"/>
                  <a:t> are consecutive</a:t>
                </a:r>
                <a:r>
                  <a:rPr lang="en-US" baseline="0" dirty="0" smtClean="0"/>
                  <a:t> sides, not opposite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Square; each angle is 360/4 = 90 and all sides =̃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4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0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Diagonals</a:t>
                </a:r>
                <a:r>
                  <a:rPr lang="en-US" baseline="0" dirty="0" smtClean="0"/>
                  <a:t> are perpendicular: m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b="0" baseline="0" dirty="0" smtClean="0"/>
                  <a:t>AED = 90° </a:t>
                </a:r>
              </a:p>
              <a:p>
                <a:endParaRPr lang="en-US" b="0" baseline="0" dirty="0" smtClean="0"/>
              </a:p>
              <a:p>
                <a:r>
                  <a:rPr lang="en-US" b="0" baseline="0" dirty="0" smtClean="0"/>
                  <a:t>Diagonals bisect each other: DE = EB = 8</a:t>
                </a:r>
              </a:p>
              <a:p>
                <a:r>
                  <a:rPr lang="en-US" b="0" baseline="0" dirty="0" smtClean="0"/>
                  <a:t>	DE + EB = DB = 16</a:t>
                </a:r>
              </a:p>
              <a:p>
                <a:endParaRPr lang="en-US" b="0" baseline="0" dirty="0" smtClean="0"/>
              </a:p>
              <a:p>
                <a:r>
                  <a:rPr lang="en-US" b="0" baseline="0" dirty="0" smtClean="0"/>
                  <a:t>Right triangle AEB is formed with EB = 8</a:t>
                </a:r>
              </a:p>
              <a:p>
                <a:r>
                  <a:rPr lang="en-US" b="0" baseline="0" dirty="0" smtClean="0"/>
                  <a:t>	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53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endParaRPr lang="en-US" b="0" baseline="0" dirty="0" smtClean="0"/>
              </a:p>
              <a:p>
                <a:r>
                  <a:rPr lang="en-US" b="0" baseline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𝐴𝐸</m:t>
                    </m:r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53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r>
                      <a:rPr lang="en-US" b="0" i="1" baseline="0" smtClean="0">
                        <a:latin typeface="Cambria Math"/>
                      </a:rPr>
                      <m:t>8</m:t>
                    </m:r>
                  </m:oMath>
                </a14:m>
                <a:endParaRPr lang="en-US" b="0" baseline="0" dirty="0" smtClean="0"/>
              </a:p>
              <a:p>
                <a:r>
                  <a:rPr lang="en-US" b="0" baseline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𝐴𝐸</m:t>
                    </m:r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8</m:t>
                        </m:r>
                      </m:num>
                      <m:den>
                        <m:func>
                          <m:func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baseline="0" smtClean="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53</m:t>
                            </m:r>
                            <m:r>
                              <a:rPr lang="en-US" b="0" i="1" baseline="0" smtClean="0">
                                <a:latin typeface="Cambria Math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r>
                      <a:rPr lang="en-US" b="0" i="1" baseline="0" smtClean="0">
                        <a:latin typeface="Cambria Math"/>
                      </a:rPr>
                      <m:t>6</m:t>
                    </m:r>
                    <m:r>
                      <a:rPr lang="en-US" b="0" i="1" baseline="0" smtClean="0">
                        <a:latin typeface="Cambria Math"/>
                      </a:rPr>
                      <m:t>.</m:t>
                    </m:r>
                    <m:r>
                      <a:rPr lang="en-US" b="0" i="1" baseline="0" smtClean="0">
                        <a:latin typeface="Cambria Math"/>
                      </a:rPr>
                      <m:t>0</m:t>
                    </m:r>
                  </m:oMath>
                </a14:m>
                <a:endParaRPr lang="en-US" b="0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Diagonals</a:t>
                </a:r>
                <a:r>
                  <a:rPr lang="en-US" baseline="0" dirty="0" smtClean="0"/>
                  <a:t> are perpendicular: m</a:t>
                </a:r>
                <a:r>
                  <a:rPr lang="en-US" b="0" i="0" baseline="0" smtClean="0">
                    <a:latin typeface="Cambria Math"/>
                  </a:rPr>
                  <a:t>∠</a:t>
                </a:r>
                <a:r>
                  <a:rPr lang="en-US" b="0" baseline="0" dirty="0" smtClean="0"/>
                  <a:t>AED = 90° </a:t>
                </a:r>
              </a:p>
              <a:p>
                <a:endParaRPr lang="en-US" b="0" baseline="0" dirty="0" smtClean="0"/>
              </a:p>
              <a:p>
                <a:r>
                  <a:rPr lang="en-US" b="0" baseline="0" dirty="0" smtClean="0"/>
                  <a:t>Diagonals bisect each other: DE = EB = 8</a:t>
                </a:r>
              </a:p>
              <a:p>
                <a:r>
                  <a:rPr lang="en-US" b="0" baseline="0" dirty="0" smtClean="0"/>
                  <a:t>	DE + EB = DB = 16</a:t>
                </a:r>
              </a:p>
              <a:p>
                <a:endParaRPr lang="en-US" b="0" baseline="0" dirty="0" smtClean="0"/>
              </a:p>
              <a:p>
                <a:r>
                  <a:rPr lang="en-US" b="0" baseline="0" dirty="0" smtClean="0"/>
                  <a:t>Right triangle AEB is formed with EB = 8</a:t>
                </a:r>
              </a:p>
              <a:p>
                <a:r>
                  <a:rPr lang="en-US" b="0" baseline="0" dirty="0" smtClean="0"/>
                  <a:t>	Use </a:t>
                </a:r>
                <a:r>
                  <a:rPr lang="en-US" b="0" i="0" baseline="0" smtClean="0">
                    <a:latin typeface="Cambria Math"/>
                  </a:rPr>
                  <a:t>tan⁡〖53°〗=8/𝐴𝐸</a:t>
                </a:r>
                <a:endParaRPr lang="en-US" b="0" baseline="0" dirty="0" smtClean="0"/>
              </a:p>
              <a:p>
                <a:r>
                  <a:rPr lang="en-US" b="0" baseline="0" dirty="0" smtClean="0"/>
                  <a:t>	</a:t>
                </a:r>
                <a:r>
                  <a:rPr lang="en-US" b="0" i="0" baseline="0" smtClean="0">
                    <a:latin typeface="Cambria Math"/>
                  </a:rPr>
                  <a:t>𝐴𝐸 tan⁡〖53°〗=8</a:t>
                </a:r>
                <a:endParaRPr lang="en-US" b="0" baseline="0" dirty="0" smtClean="0"/>
              </a:p>
              <a:p>
                <a:r>
                  <a:rPr lang="en-US" b="0" baseline="0" dirty="0" smtClean="0"/>
                  <a:t>	</a:t>
                </a:r>
                <a:r>
                  <a:rPr lang="en-US" b="0" i="0" baseline="0" smtClean="0">
                    <a:latin typeface="Cambria Math"/>
                  </a:rPr>
                  <a:t>𝐴𝐸=8/tan⁡〖53°〗 =6.0</a:t>
                </a:r>
                <a:endParaRPr lang="en-US" b="0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40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𝑄𝑃𝑅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𝑆𝑃𝑇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𝑃𝑇𝑆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𝑇𝑆𝑃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34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𝑄𝑃𝑅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𝑆𝑃𝑇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180</m:t>
                      </m:r>
                      <m:r>
                        <a:rPr lang="en-US" b="0" i="1" smtClean="0">
                          <a:latin typeface="Cambria Math"/>
                        </a:rPr>
                        <m:t>°−</m:t>
                      </m:r>
                      <m:r>
                        <a:rPr lang="en-US" b="0" i="1" smtClean="0">
                          <a:latin typeface="Cambria Math"/>
                        </a:rPr>
                        <m:t>34</m:t>
                      </m:r>
                      <m:r>
                        <a:rPr lang="en-US" b="0" i="1" smtClean="0">
                          <a:latin typeface="Cambria Math"/>
                        </a:rPr>
                        <m:t>°−</m:t>
                      </m:r>
                      <m:r>
                        <a:rPr lang="en-US" b="0" i="1" smtClean="0">
                          <a:latin typeface="Cambria Math"/>
                        </a:rPr>
                        <m:t>34</m:t>
                      </m:r>
                      <m:r>
                        <a:rPr lang="en-US" b="0" i="1" smtClean="0">
                          <a:latin typeface="Cambria Math"/>
                        </a:rPr>
                        <m:t>°=</m:t>
                      </m:r>
                      <m:r>
                        <a:rPr lang="en-US" b="0" i="1" smtClean="0">
                          <a:latin typeface="Cambria Math"/>
                        </a:rPr>
                        <m:t>112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Diangonals</a:t>
                </a:r>
                <a:r>
                  <a:rPr lang="en-US" baseline="0" dirty="0" smtClean="0"/>
                  <a:t> are congruent and bisect each other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𝑅𝑇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𝑄𝑆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RT = 10</a:t>
                </a:r>
              </a:p>
              <a:p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RTS = 34°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𝑅𝑆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10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𝑚∠𝑄𝑃𝑅=𝑚∠𝑆𝑃𝑇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𝑚∠𝑃𝑇𝑆=𝑚∠𝑇𝑆𝑃=34°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𝑚∠𝑄𝑃𝑅=𝑚∠𝑆𝑃𝑇=180°−34°−34°=112°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Diangonals</a:t>
                </a:r>
                <a:r>
                  <a:rPr lang="en-US" baseline="0" dirty="0" smtClean="0"/>
                  <a:t> are congruent and bisect each other</a:t>
                </a:r>
              </a:p>
              <a:p>
                <a:r>
                  <a:rPr lang="en-US" b="0" i="0" smtClean="0">
                    <a:latin typeface="Cambria Math"/>
                  </a:rPr>
                  <a:t>𝑅𝑃=1/2 𝑅𝑇=1/2 𝑄𝑆=1/2 (10)=5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RT = 10</a:t>
                </a:r>
              </a:p>
              <a:p>
                <a:r>
                  <a:rPr lang="en-US" dirty="0" smtClean="0"/>
                  <a:t>m</a:t>
                </a:r>
                <a:r>
                  <a:rPr lang="en-US" b="0" i="0" smtClean="0">
                    <a:latin typeface="Cambria Math"/>
                  </a:rPr>
                  <a:t>∠</a:t>
                </a:r>
                <a:r>
                  <a:rPr lang="en-US" dirty="0" smtClean="0"/>
                  <a:t>RTS = 34° </a:t>
                </a:r>
              </a:p>
              <a:p>
                <a:r>
                  <a:rPr lang="en-US" b="0" i="0" smtClean="0">
                    <a:latin typeface="Cambria Math"/>
                  </a:rPr>
                  <a:t>sin⁡〖34°〗=𝑅𝑆/10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𝑅𝑆=10⋅sin⁡〖34°〗=5.6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5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97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1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Yes,</a:t>
                </a:r>
                <a:r>
                  <a:rPr lang="en-US" baseline="0" dirty="0" smtClean="0"/>
                  <a:t> If the diagonals are =̃, then the trapezoid is isosceles</a:t>
                </a:r>
              </a:p>
              <a:p>
                <a:endParaRPr lang="en-US" baseline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𝐻𝐸𝐹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𝐸𝐻𝐺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180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70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𝐸𝐻𝐺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180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𝐸𝐻𝐺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110</m:t>
                      </m:r>
                      <m:r>
                        <a:rPr lang="en-US" b="0" i="1" smtClean="0">
                          <a:latin typeface="Cambria Math"/>
                        </a:rPr>
                        <m:t>°=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</a:rPr>
                        <m:t>𝐹𝐺𝐻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Since the base angles</a:t>
                </a:r>
                <a:r>
                  <a:rPr lang="en-US" baseline="0" dirty="0" smtClean="0"/>
                  <a:t> are =̃, the trapezoid is isosceles</a:t>
                </a:r>
              </a:p>
              <a:p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Yes,</a:t>
                </a:r>
                <a:r>
                  <a:rPr lang="en-US" baseline="0" dirty="0" smtClean="0"/>
                  <a:t> If the diagonals are =̃, then the trapezoid is isosceles</a:t>
                </a:r>
              </a:p>
              <a:p>
                <a:endParaRPr lang="en-US" baseline="0" dirty="0" smtClean="0"/>
              </a:p>
              <a:p>
                <a:r>
                  <a:rPr lang="en-US" b="0" i="0" smtClean="0">
                    <a:latin typeface="Cambria Math"/>
                  </a:rPr>
                  <a:t>𝑚∠𝐻𝐸𝐹+𝑚∠𝐸𝐻𝐺=180°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70°+𝑚∠𝐸𝐻𝐺=180°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𝑚∠𝐸𝐻𝐺=110°=𝑚∠𝐹𝐺𝐻</a:t>
                </a:r>
                <a:endParaRPr lang="en-US" b="0" dirty="0" smtClean="0"/>
              </a:p>
              <a:p>
                <a:r>
                  <a:rPr lang="en-US" dirty="0" smtClean="0"/>
                  <a:t>Since the base angles</a:t>
                </a:r>
                <a:r>
                  <a:rPr lang="en-US" baseline="0" dirty="0" smtClean="0"/>
                  <a:t> are =̃, the trapezoid is isosceles</a:t>
                </a:r>
              </a:p>
              <a:p>
                <a:endParaRPr lang="en-US" baseline="0" dirty="0" smtClean="0"/>
              </a:p>
              <a:p>
                <a:r>
                  <a:rPr lang="en-US" b="0" i="0" smtClean="0">
                    <a:latin typeface="Cambria Math"/>
                  </a:rPr>
                  <a:t>𝑚𝑖𝑑𝑠𝑒𝑔𝑚𝑒𝑛𝑡=1/2 (𝑏_1+𝑏_2 )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12=1/2 (𝑀𝐿+9)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24=𝑀𝐿+9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𝑀𝐿=15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𝑚𝑖𝑑𝑠𝑒𝑔𝑚𝑒𝑛𝑡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12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24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𝑀𝐿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𝑀𝐿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b="0" i="0" smtClean="0">
                    <a:latin typeface="Cambria Math"/>
                  </a:rPr>
                  <a:t>𝑚𝑖𝑑𝑠𝑒𝑔𝑚𝑒𝑛𝑡=</a:t>
                </a:r>
                <a:r>
                  <a:rPr lang="en-US" b="0" i="0" smtClean="0">
                    <a:latin typeface="Cambria Math"/>
                  </a:rPr>
                  <a:t>1/2 (𝑏_1+𝑏_2 )</a:t>
                </a:r>
                <a:endParaRPr lang="en-US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12=1/2 (𝑀𝐿+9)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24=𝑀𝐿+9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/>
                  </a:rPr>
                  <a:t>𝑀𝐿=15</a:t>
                </a:r>
                <a:endParaRPr lang="en-US" dirty="0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7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13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75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120</m:t>
                      </m:r>
                      <m:r>
                        <a:rPr lang="en-US" b="0" i="1" smtClean="0">
                          <a:latin typeface="Cambria Math"/>
                        </a:rPr>
                        <m:t>°=</m:t>
                      </m:r>
                      <m:r>
                        <a:rPr lang="en-US" b="0" i="1" smtClean="0">
                          <a:latin typeface="Cambria Math"/>
                        </a:rPr>
                        <m:t>360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°+</m:t>
                      </m:r>
                      <m:r>
                        <a:rPr lang="en-US" b="0" i="1" smtClean="0">
                          <a:latin typeface="Cambria Math"/>
                        </a:rPr>
                        <m:t>285</m:t>
                      </m:r>
                      <m:r>
                        <a:rPr lang="en-US" b="0" i="1" smtClean="0">
                          <a:latin typeface="Cambria Math"/>
                        </a:rPr>
                        <m:t>°=</m:t>
                      </m:r>
                      <m:r>
                        <a:rPr lang="en-US" b="0" i="1" smtClean="0">
                          <a:latin typeface="Cambria Math"/>
                        </a:rPr>
                        <m:t>360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°=</m:t>
                      </m:r>
                      <m:r>
                        <a:rPr lang="en-US" b="0" i="1" smtClean="0">
                          <a:latin typeface="Cambria Math"/>
                        </a:rPr>
                        <m:t>75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3𝑥°+75°+90°+120°=360°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3𝑥°+285°=360°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3𝑥°=75°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𝑥=25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41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38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500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Parallelogram,</a:t>
            </a:r>
            <a:r>
              <a:rPr lang="en-US" baseline="0" dirty="0" smtClean="0"/>
              <a:t> rectangle, rhombus, square, trapezoid, isosceles trapezoid</a:t>
            </a:r>
          </a:p>
          <a:p>
            <a:endParaRPr lang="en-US" baseline="0" dirty="0" smtClean="0"/>
          </a:p>
          <a:p>
            <a:r>
              <a:rPr lang="en-US" dirty="0" smtClean="0"/>
              <a:t>Kite (=̃ consecutive sides)</a:t>
            </a:r>
          </a:p>
          <a:p>
            <a:endParaRPr lang="en-US" dirty="0" smtClean="0"/>
          </a:p>
          <a:p>
            <a:r>
              <a:rPr lang="en-US" dirty="0" smtClean="0"/>
              <a:t>Trapezoid (exactly</a:t>
            </a:r>
            <a:r>
              <a:rPr lang="en-US" baseline="0" dirty="0" smtClean="0"/>
              <a:t> one pair of parallel sides, diagonals not =̃)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2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Quadrilateral (not enough</a:t>
                </a:r>
                <a:r>
                  <a:rPr lang="en-US" baseline="0" dirty="0" smtClean="0"/>
                  <a:t> information to be more specific)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Could be a square or a rectangle since</a:t>
                </a:r>
                <a:r>
                  <a:rPr lang="en-US" baseline="0" dirty="0" smtClean="0"/>
                  <a:t> you don’t know the relationship between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baseline="0" smtClean="0">
                            <a:latin typeface="Cambria Math"/>
                          </a:rPr>
                          <m:t>𝑀𝑄</m:t>
                        </m:r>
                      </m:e>
                    </m:bar>
                  </m:oMath>
                </a14:m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baseline="0" smtClean="0">
                            <a:latin typeface="Cambria Math"/>
                          </a:rPr>
                          <m:t>𝑁𝑃</m:t>
                        </m:r>
                      </m:e>
                    </m:ba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Quadrilateral (not enough</a:t>
                </a:r>
                <a:r>
                  <a:rPr lang="en-US" baseline="0" dirty="0" smtClean="0"/>
                  <a:t> information to be more specific)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Could be a square or a rectangle since</a:t>
                </a:r>
                <a:r>
                  <a:rPr lang="en-US" baseline="0" dirty="0" smtClean="0"/>
                  <a:t> you don’t know the relationship between </a:t>
                </a:r>
                <a:r>
                  <a:rPr lang="en-US" b="0" i="0" baseline="0" smtClean="0">
                    <a:latin typeface="Cambria Math"/>
                  </a:rPr>
                  <a:t>¯𝑀𝑄</a:t>
                </a:r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¯𝑁𝑃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0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029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5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= (n-2)180° </a:t>
            </a:r>
          </a:p>
          <a:p>
            <a:r>
              <a:rPr lang="en-US" dirty="0" smtClean="0"/>
              <a:t>S</a:t>
            </a:r>
            <a:r>
              <a:rPr lang="en-US" baseline="0" dirty="0" smtClean="0"/>
              <a:t> = (11-2)180° = 1620</a:t>
            </a:r>
          </a:p>
          <a:p>
            <a:endParaRPr lang="en-US" baseline="0" dirty="0" smtClean="0"/>
          </a:p>
          <a:p>
            <a:r>
              <a:rPr lang="en-US" baseline="0" dirty="0" smtClean="0"/>
              <a:t>1440° = (n-2)180° </a:t>
            </a:r>
          </a:p>
          <a:p>
            <a:r>
              <a:rPr lang="en-US" baseline="0" dirty="0" smtClean="0"/>
              <a:t>8 = n-2</a:t>
            </a:r>
          </a:p>
          <a:p>
            <a:r>
              <a:rPr lang="en-US" baseline="0" dirty="0" smtClean="0"/>
              <a:t>n =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 = (n-2)180° </a:t>
            </a:r>
          </a:p>
          <a:p>
            <a:r>
              <a:rPr lang="en-US" dirty="0" smtClean="0"/>
              <a:t>S = (5-2)180° = 540° </a:t>
            </a:r>
          </a:p>
          <a:p>
            <a:endParaRPr lang="en-US" dirty="0" smtClean="0"/>
          </a:p>
          <a:p>
            <a:r>
              <a:rPr lang="en-US" dirty="0" smtClean="0"/>
              <a:t>93° + 156° + 85° + x + x = 540° </a:t>
            </a:r>
          </a:p>
          <a:p>
            <a:r>
              <a:rPr lang="en-US" dirty="0" smtClean="0"/>
              <a:t>334 + 2x = 540</a:t>
            </a:r>
          </a:p>
          <a:p>
            <a:r>
              <a:rPr lang="en-US" dirty="0" smtClean="0"/>
              <a:t>2x = 206</a:t>
            </a:r>
          </a:p>
          <a:p>
            <a:r>
              <a:rPr lang="en-US" dirty="0" smtClean="0"/>
              <a:t>x = 103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72</m:t>
                      </m:r>
                      <m:r>
                        <a:rPr lang="en-US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180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72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108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180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540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𝑖𝑛𝑡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𝑎𝑛𝑔𝑙𝑒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540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360/5=72°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180=𝑥+72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𝑥=108</a:t>
                </a:r>
                <a:endParaRPr lang="en-US" b="0" dirty="0" smtClean="0"/>
              </a:p>
              <a:p>
                <a:r>
                  <a:rPr lang="en-US" dirty="0" smtClean="0"/>
                  <a:t>Or</a:t>
                </a:r>
              </a:p>
              <a:p>
                <a:r>
                  <a:rPr lang="en-US" b="0" i="0" smtClean="0">
                    <a:latin typeface="Cambria Math"/>
                  </a:rPr>
                  <a:t>𝑆=(5−2)⋅180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𝑆=540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𝑖𝑛𝑡 𝑎𝑛𝑔𝑙𝑒=540/5=108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3624B-2F06-4AEA-957A-530DABA7A5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17525-28EB-4712-98B3-9C13486C4465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Theorems were demonstrated in the focus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7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7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8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7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8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8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8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8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2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C2B487-F66C-4176-A602-69D6052FDC5A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2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2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470471-67FE-4BD5-BD8E-C9B9E81F37B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8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8/Geometry%208.2%20Answers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8/Geometry%208.2%20Quiz.ppt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8/Geometry%208.3%20Answers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8/Geometry%208.3%20Quiz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8/Geometry%208.4%20Answers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8/Geometry%208.4%20Quiz.ppt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8/Geometry%208.5%20Answers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8/Geometry%208.5%20Quiz.pptx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8/Geometry%208.6%20Answers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8/Geometry%208.6%20Quiz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8/Geometry%208.1%20Answers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8/Geometry%208.1%20Quiz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Quadrilaterals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Geometry</a:t>
            </a:r>
          </a:p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8.2 Use Properties of Parallelograms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r>
              <a:rPr lang="en-US" dirty="0"/>
              <a:t>of parallelogram</a:t>
            </a:r>
          </a:p>
          <a:p>
            <a:pPr lvl="1"/>
            <a:r>
              <a:rPr lang="en-US" dirty="0"/>
              <a:t>Quadrilateral with opposite sides parallel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080" y="3450745"/>
            <a:ext cx="81534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Opposite sides of parallelogram are congruent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13080" y="3943188"/>
            <a:ext cx="81534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Opposite angles of a parallelogram are congruent</a:t>
            </a: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46660"/>
            <a:ext cx="3824290" cy="14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8.2 Use Properties of Parallelograms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Remember from parallel lines (chapter 3) that consecutive interior angles are supplementary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Draw </a:t>
            </a:r>
            <a:r>
              <a:rPr lang="en-US" dirty="0"/>
              <a:t>diagonals on </a:t>
            </a:r>
            <a:r>
              <a:rPr lang="en-US" dirty="0" smtClean="0"/>
              <a:t>your </a:t>
            </a:r>
            <a:r>
              <a:rPr lang="en-US" dirty="0"/>
              <a:t>parallelogram</a:t>
            </a:r>
          </a:p>
          <a:p>
            <a:pPr lvl="1"/>
            <a:r>
              <a:rPr lang="en-US" dirty="0"/>
              <a:t>Measure each part of the diagonals to see if they bisect each other.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50" y="914401"/>
            <a:ext cx="81534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Consecutive angles in a parallelogram are supplementary 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66090" y="2138959"/>
            <a:ext cx="81534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Diagonals of a parallelogram bisect each other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540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AutoShape 9"/>
          <p:cNvSpPr>
            <a:spLocks noChangeArrowheads="1"/>
          </p:cNvSpPr>
          <p:nvPr/>
        </p:nvSpPr>
        <p:spPr bwMode="auto">
          <a:xfrm rot="2032361" flipH="1">
            <a:off x="3048383" y="1597847"/>
            <a:ext cx="5610715" cy="2020173"/>
          </a:xfrm>
          <a:prstGeom prst="parallelogram">
            <a:avLst>
              <a:gd name="adj" fmla="val 68938"/>
            </a:avLst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8.2 Use Properties of Parallelograms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Find x, y, and </a:t>
            </a:r>
            <a:r>
              <a:rPr lang="en-US" dirty="0" smtClean="0"/>
              <a:t>z if the</a:t>
            </a:r>
            <a:br>
              <a:rPr lang="en-US" dirty="0" smtClean="0"/>
            </a:br>
            <a:r>
              <a:rPr lang="en-US" dirty="0" smtClean="0"/>
              <a:t>figure is a parallelogram.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= 70</a:t>
            </a:r>
            <a:endParaRPr lang="en-US" dirty="0">
              <a:cs typeface="Arial" charset="0"/>
            </a:endParaRPr>
          </a:p>
          <a:p>
            <a:r>
              <a:rPr lang="en-US" dirty="0"/>
              <a:t>y = 42</a:t>
            </a:r>
          </a:p>
          <a:p>
            <a:r>
              <a:rPr lang="en-US" dirty="0"/>
              <a:t>z = 20</a:t>
            </a:r>
            <a:endParaRPr lang="en-US" dirty="0">
              <a:cs typeface="Arial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4114800" y="2576216"/>
            <a:ext cx="3492602" cy="960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162800" y="4343401"/>
            <a:ext cx="509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x</a:t>
            </a:r>
            <a:r>
              <a:rPr lang="en-US" sz="2400" dirty="0">
                <a:cs typeface="Arial" charset="0"/>
              </a:rPr>
              <a:t>°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43662" y="2571750"/>
            <a:ext cx="509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z</a:t>
            </a:r>
            <a:r>
              <a:rPr lang="en-US" sz="2400" dirty="0">
                <a:cs typeface="Arial" charset="0"/>
              </a:rPr>
              <a:t>°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57862" y="1276350"/>
            <a:ext cx="509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y</a:t>
            </a:r>
            <a:endParaRPr lang="en-US" sz="2400" dirty="0">
              <a:cs typeface="Arial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673913" y="2211949"/>
            <a:ext cx="65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20</a:t>
            </a:r>
            <a:r>
              <a:rPr lang="en-US" sz="2400" dirty="0">
                <a:cs typeface="Arial" charset="0"/>
              </a:rPr>
              <a:t>°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620000" y="3657601"/>
            <a:ext cx="509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42</a:t>
            </a:r>
            <a:endParaRPr lang="en-US" sz="2400" dirty="0">
              <a:cs typeface="Arial" charset="0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114800" y="2504158"/>
            <a:ext cx="145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267200" y="2504158"/>
            <a:ext cx="0" cy="144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8.2 Use Properties of Parallelograms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39433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Find NM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Find 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JML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Find 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KML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i="1" dirty="0"/>
                  <a:t>518 #4-28 even, 32, 36, 43, 44, 46-56 </a:t>
                </a:r>
                <a:r>
                  <a:rPr lang="en-US" i="1" dirty="0" smtClean="0"/>
                  <a:t>even = 23</a:t>
                </a:r>
              </a:p>
              <a:p>
                <a:r>
                  <a:rPr lang="en-US" i="1" dirty="0" smtClean="0"/>
                  <a:t>Extra Credit </a:t>
                </a:r>
                <a:r>
                  <a:rPr lang="en-US" i="1" dirty="0"/>
                  <a:t>521 #2, </a:t>
                </a:r>
                <a:r>
                  <a:rPr lang="en-US" i="1" dirty="0" smtClean="0"/>
                  <a:t>4 = +2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3"/>
                <a:stretch>
                  <a:fillRect l="-593" t="-1043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429000" cy="18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8.2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8.2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Show that a Quadrilateral is a Parallelogram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Review</a:t>
            </a:r>
          </a:p>
          <a:p>
            <a:r>
              <a:rPr lang="en-US"/>
              <a:t>What are the properties of parallelograms?</a:t>
            </a:r>
          </a:p>
          <a:p>
            <a:pPr lvl="1"/>
            <a:r>
              <a:rPr lang="en-US"/>
              <a:t>Opposite sides parallel</a:t>
            </a:r>
          </a:p>
          <a:p>
            <a:pPr lvl="1"/>
            <a:r>
              <a:rPr lang="en-US"/>
              <a:t>Opposite sides are congruent</a:t>
            </a:r>
          </a:p>
          <a:p>
            <a:pPr lvl="1"/>
            <a:r>
              <a:rPr lang="en-US"/>
              <a:t>Opposite angles are congruent</a:t>
            </a:r>
          </a:p>
          <a:p>
            <a:pPr lvl="1"/>
            <a:r>
              <a:rPr lang="en-US"/>
              <a:t>Diagonals bisect each other </a:t>
            </a:r>
          </a:p>
        </p:txBody>
      </p:sp>
    </p:spTree>
    <p:extLst>
      <p:ext uri="{BB962C8B-B14F-4D97-AF65-F5344CB8AC3E}">
        <p14:creationId xmlns:p14="http://schemas.microsoft.com/office/powerpoint/2010/main" val="28113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Show that a Quadrilateral is a Parallelogram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2400" dirty="0"/>
              <a:t>If we can show any of these things in a quadrilateral, then it is a parallelogram.</a:t>
            </a:r>
          </a:p>
          <a:p>
            <a:pPr lvl="1"/>
            <a:endParaRPr lang="en-US" sz="2400" dirty="0"/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19228"/>
            <a:ext cx="82296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If both pairs of opposite sides of a quad are parallel, then it is a parallelogram (definition of parallelogram)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If both pairs of opposite sides of a quad are congruent, then it is a parallelogram.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If both pairs of opposite angles of a quad are congruent, then it is a parallelogram.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If the diagonals of a quad bisect each other, then it is a parallelogram.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If one pair of opposite sides of a quad is both parallel and congruent, then it is a parallelogram.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34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Show that a Quadrilateral is a Parallelogram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Examples: Is it a parallelogram?</a:t>
            </a:r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1295400" y="1771650"/>
            <a:ext cx="2881148" cy="1028700"/>
            <a:chOff x="816" y="1488"/>
            <a:chExt cx="2064" cy="864"/>
          </a:xfrm>
        </p:grpSpPr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816" y="1584"/>
              <a:ext cx="2064" cy="672"/>
            </a:xfrm>
            <a:prstGeom prst="parallelogram">
              <a:avLst>
                <a:gd name="adj" fmla="val 76786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536" y="21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968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rot="5400000">
              <a:off x="1704" y="218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5400000">
              <a:off x="2088" y="151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2819400" y="3257550"/>
            <a:ext cx="3886200" cy="1028700"/>
            <a:chOff x="1776" y="2736"/>
            <a:chExt cx="2784" cy="864"/>
          </a:xfrm>
        </p:grpSpPr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2112" y="2832"/>
              <a:ext cx="2064" cy="672"/>
            </a:xfrm>
            <a:prstGeom prst="parallelogram">
              <a:avLst>
                <a:gd name="adj" fmla="val 76786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5400000">
              <a:off x="2904" y="343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 rot="5400000">
              <a:off x="3288" y="2760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1776" y="3024"/>
              <a:ext cx="6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6 cm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3888" y="3120"/>
              <a:ext cx="6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6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9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Show that a Quadrilateral is a Parallelogram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In quadrilateral WXYZ, 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sz="2400" dirty="0" smtClean="0"/>
                  <a:t>W = 42°, 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sz="2400" dirty="0" smtClean="0"/>
                  <a:t>X = 138°, 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sz="2400" dirty="0" smtClean="0"/>
                  <a:t>Y = 42°.  Find 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sz="2400" dirty="0" smtClean="0"/>
                  <a:t>Z.  Is WXYZ a parallelogram?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Find x so that MNPQ is a parallelogram.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4" t="-1185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86150"/>
            <a:ext cx="3476626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8.3 Show that a Quadrilateral is a Parallelogram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76701"/>
            <a:ext cx="8229600" cy="541020"/>
          </a:xfrm>
        </p:spPr>
        <p:txBody>
          <a:bodyPr/>
          <a:lstStyle/>
          <a:p>
            <a:r>
              <a:rPr lang="en-US" i="1" dirty="0"/>
              <a:t>526 #4-30 even, 34, 36, 39, 43-47 </a:t>
            </a:r>
            <a:r>
              <a:rPr lang="en-US" i="1" dirty="0" smtClean="0"/>
              <a:t>all = 22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" y="19051"/>
            <a:ext cx="6995158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Geometry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8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8.3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8.3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8.4 Properties of Rhombuses, Rectangles, and Squares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All of these are parallelograms</a:t>
                </a:r>
              </a:p>
              <a:p>
                <a:r>
                  <a:rPr lang="en-US" dirty="0" smtClean="0"/>
                  <a:t>Rhombus</a:t>
                </a:r>
              </a:p>
              <a:p>
                <a:pPr lvl="1"/>
                <a:r>
                  <a:rPr lang="en-US" dirty="0" smtClean="0"/>
                  <a:t>Four =̃ sides</a:t>
                </a:r>
                <a:endParaRPr lang="en-US" dirty="0"/>
              </a:p>
              <a:p>
                <a:r>
                  <a:rPr lang="en-US" dirty="0" smtClean="0"/>
                  <a:t>Rectangle</a:t>
                </a:r>
              </a:p>
              <a:p>
                <a:pPr lvl="1"/>
                <a:r>
                  <a:rPr lang="en-US" dirty="0" smtClean="0"/>
                  <a:t>Four right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s</a:t>
                </a:r>
              </a:p>
              <a:p>
                <a:r>
                  <a:rPr lang="en-US" dirty="0" smtClean="0"/>
                  <a:t>Square</a:t>
                </a:r>
              </a:p>
              <a:p>
                <a:pPr lvl="1"/>
                <a:r>
                  <a:rPr lang="en-US" dirty="0" smtClean="0"/>
                  <a:t>Rhombus and Rectangle</a:t>
                </a:r>
                <a:endParaRPr lang="en-US" dirty="0"/>
              </a:p>
              <a:p>
                <a:pPr lvl="1"/>
                <a:r>
                  <a:rPr lang="en-US" dirty="0" smtClean="0"/>
                  <a:t>Four =̃ sides</a:t>
                </a:r>
              </a:p>
              <a:p>
                <a:pPr lvl="1"/>
                <a:r>
                  <a:rPr lang="en-US" dirty="0" smtClean="0"/>
                  <a:t>Four right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71550"/>
            <a:ext cx="2133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24" y="2291196"/>
            <a:ext cx="2400501" cy="136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37" y="3657600"/>
            <a:ext cx="150486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8.4 Properties of Rhombuses, Rectangles, and Squares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371850"/>
            <a:ext cx="8229600" cy="12458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9456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8.4 Properties of Rhombuses, Rectangles, and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any rectangle EFGH, is it </a:t>
                </a:r>
                <a:r>
                  <a:rPr lang="en-US" i="1" dirty="0" smtClean="0"/>
                  <a:t>always</a:t>
                </a:r>
                <a:r>
                  <a:rPr lang="en-US" dirty="0" smtClean="0"/>
                  <a:t> or </a:t>
                </a:r>
                <a:r>
                  <a:rPr lang="en-US" i="1" dirty="0" smtClean="0"/>
                  <a:t>sometimes</a:t>
                </a:r>
                <a:r>
                  <a:rPr lang="en-US" dirty="0" smtClean="0"/>
                  <a:t> true that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𝐹𝐺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≅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𝐺𝐻</m:t>
                        </m:r>
                      </m:e>
                    </m:ba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 quadrilateral has four congruent sides and angles.  Classify the figure.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9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8.4 Properties of Rhombuses, Rectangles, and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Diagonals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17307"/>
            <a:ext cx="82296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Rhombus: diagonals are perpendicular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36418" y="2514601"/>
            <a:ext cx="82296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Rhombus: diagonals bisect opposite angles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36418" y="3943351"/>
            <a:ext cx="82296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Rectangle: diagonals are congruent</a:t>
            </a:r>
            <a:endParaRPr lang="en-US" sz="2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52" y="1007099"/>
            <a:ext cx="2154573" cy="111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8" y="2514600"/>
            <a:ext cx="2286601" cy="119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78697"/>
            <a:ext cx="2943227" cy="10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8.4 Properties of Rhombuses, Rectangles, and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ABCD is a rhombus</a:t>
                </a:r>
              </a:p>
              <a:p>
                <a:r>
                  <a:rPr lang="en-US" dirty="0" smtClean="0"/>
                  <a:t>Find 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AED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Find DB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Find AC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28700"/>
            <a:ext cx="3914777" cy="19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8.4 Properties of Rhombuses, Rectangles, and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40005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QRST is a rectangle with QS = 10</a:t>
                </a:r>
              </a:p>
              <a:p>
                <a:r>
                  <a:rPr lang="en-US" dirty="0" smtClean="0"/>
                  <a:t>Find 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QPR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Find RP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Find RS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/>
                  <a:t>537 #2-52 even, 60-70 </a:t>
                </a:r>
                <a:r>
                  <a:rPr lang="en-US" i="1" dirty="0" smtClean="0"/>
                  <a:t>even = 32</a:t>
                </a:r>
              </a:p>
              <a:p>
                <a:r>
                  <a:rPr lang="en-US" i="1" dirty="0" smtClean="0"/>
                  <a:t>Extra Credit 540 </a:t>
                </a:r>
                <a:r>
                  <a:rPr lang="en-US" i="1" dirty="0"/>
                  <a:t>#2, </a:t>
                </a:r>
                <a:r>
                  <a:rPr lang="en-US" i="1" dirty="0" smtClean="0"/>
                  <a:t>5 = +2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  <a:blipFill rotWithShape="1">
                <a:blip r:embed="rId3"/>
                <a:stretch>
                  <a:fillRect l="-593" t="-1029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71550"/>
            <a:ext cx="3409950" cy="18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8.4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8.4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8.5 Use Properties of Trapezoids and Kites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Trapezoid</a:t>
            </a:r>
          </a:p>
          <a:p>
            <a:pPr lvl="1"/>
            <a:r>
              <a:rPr lang="en-US" dirty="0" smtClean="0"/>
              <a:t>Quadrilateral with exactly one pair of parallel sides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the legs are =̃, then the trap is isosceles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18723"/>
            <a:ext cx="3009900" cy="134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4" y="3486150"/>
            <a:ext cx="3487277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8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8.5 Use Properties of Trapezoids and Kites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78035"/>
            <a:ext cx="8229600" cy="3396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converses are also true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417" y="908295"/>
            <a:ext cx="82296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If isosceles trapezoid, then each pair of base angles is =̃.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29490" y="2729985"/>
            <a:ext cx="82296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If isosceles trapezoid, then diagonals are =̃.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43050"/>
            <a:ext cx="3857627" cy="117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36" y="3409950"/>
            <a:ext cx="3865581" cy="117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8.1 Find Angle Measures in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Polygon</a:t>
            </a:r>
          </a:p>
          <a:p>
            <a:pPr lvl="1"/>
            <a:r>
              <a:rPr lang="en-US" dirty="0" smtClean="0"/>
              <a:t>Closed figure made of straight segments</a:t>
            </a:r>
          </a:p>
          <a:p>
            <a:endParaRPr lang="en-US" dirty="0"/>
          </a:p>
          <a:p>
            <a:r>
              <a:rPr lang="en-US" dirty="0" smtClean="0"/>
              <a:t>Diagonal</a:t>
            </a:r>
          </a:p>
          <a:p>
            <a:pPr lvl="1"/>
            <a:r>
              <a:rPr lang="en-US" dirty="0" smtClean="0"/>
              <a:t>Segment that joins nonconsecutive vertices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28950"/>
            <a:ext cx="4953000" cy="196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3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8.5 Use Properties of Trapezoids and Kites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Midsegment</a:t>
            </a:r>
            <a:r>
              <a:rPr lang="en-US" dirty="0" smtClean="0"/>
              <a:t> of a Trapezoid</a:t>
            </a:r>
          </a:p>
          <a:p>
            <a:pPr lvl="1"/>
            <a:r>
              <a:rPr lang="en-US" dirty="0" smtClean="0"/>
              <a:t>Segment connecting the midpoints of each leg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362202" cy="12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080" y="3029171"/>
            <a:ext cx="8153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Midsegment</a:t>
            </a:r>
            <a:r>
              <a:rPr lang="en-US" sz="2400" dirty="0" smtClean="0"/>
              <a:t> Theorem for Trapezoids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080" y="3490836"/>
                <a:ext cx="8153400" cy="152246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</a:t>
                </a:r>
                <a:r>
                  <a:rPr lang="en-US" sz="2400" dirty="0" err="1" smtClean="0"/>
                  <a:t>midsegment</a:t>
                </a:r>
                <a:r>
                  <a:rPr lang="en-US" sz="2400" dirty="0" smtClean="0"/>
                  <a:t> of a trapezoid is parallel to the bases and its length is the average of the lengths of the bases.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0" y="3490836"/>
                <a:ext cx="8153400" cy="15224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16" y="1663098"/>
            <a:ext cx="2103283" cy="132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8.5 Use Properties of Trapezoids and Kites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39433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EG = FH, is trapezoid EFGH isosceles? 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HEF = 70° and 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FGH = 110°, is trapezoid EFGH isosceles?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3943350"/>
              </a:xfrm>
              <a:blipFill rotWithShape="1">
                <a:blip r:embed="rId3"/>
                <a:stretch>
                  <a:fillRect l="-444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1323"/>
            <a:ext cx="2838450" cy="115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4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8.5 Use Properties of Trapezoids and Kites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trapezoid JKLM,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/>
                  <a:t>J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/>
                  <a:t>M are right angles, and JK = 9 cm.  The length of the </a:t>
                </a:r>
                <a:r>
                  <a:rPr lang="en-US" dirty="0" err="1"/>
                  <a:t>midsegment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𝑁𝑃</m:t>
                        </m:r>
                      </m:e>
                    </m:bar>
                  </m:oMath>
                </a14:m>
                <a:r>
                  <a:rPr lang="en-US" dirty="0"/>
                  <a:t> of trapezoid JKLM is 12 cm.  Find ML.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4" t="-1316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200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4300"/>
            <a:ext cx="3993629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8.5 Use Properties of Trapezoids and Kites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Kites</a:t>
            </a:r>
          </a:p>
          <a:p>
            <a:pPr lvl="1"/>
            <a:r>
              <a:rPr lang="en-US" sz="2400" dirty="0" smtClean="0"/>
              <a:t>Quadrilateral with 2 pairs of consecutive congruent sides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31" y="228600"/>
            <a:ext cx="4561119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490" y="1885951"/>
            <a:ext cx="82296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If kite, then the diagonals are perpendicular.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29490" y="3946348"/>
            <a:ext cx="82296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If kite, then exactly one pair of opposite angles are congruent.</a:t>
            </a:r>
            <a:endParaRPr lang="en-US" sz="2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0" y="2430443"/>
            <a:ext cx="3157340" cy="143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0443"/>
            <a:ext cx="3137828" cy="143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8.5 Use Properties of Trapezoids and Kites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kite, the measures of the angles are 3x°, 75°, 90°, and 120°.  Find the value of x.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/>
              <a:t>546 #4-32 even, 38, 44-48 </a:t>
            </a:r>
            <a:r>
              <a:rPr lang="en-US" i="1" dirty="0" smtClean="0"/>
              <a:t>all =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8.5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8.5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8.6 Identify Special Quadrilaterals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817"/>
            <a:ext cx="9144000" cy="111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191000" cy="114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80" y="2000249"/>
            <a:ext cx="2725070" cy="114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84" y="2000249"/>
            <a:ext cx="1709316" cy="114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3806"/>
            <a:ext cx="2095500" cy="11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2" y="3143806"/>
            <a:ext cx="2099309" cy="11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4" y="4280594"/>
            <a:ext cx="1555662" cy="86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24" y="3143806"/>
            <a:ext cx="2230582" cy="83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6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8.6 Identify Special Quadrilaterals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Quadrilateral DEFG has at least one pair of opposite sides congruent.  What types of quadrilaterals meet this condition?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Give the most specific name for the quadrilateral.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1"/>
            <a:ext cx="323054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53" y="2971801"/>
            <a:ext cx="3258744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9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8.6 Identify Special Quadrilaterals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42291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 the most specific name for the quadrilateral.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 student knows the following information about quadrilateral MNPQ: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𝑀𝑁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‖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𝑃𝑄</m:t>
                        </m:r>
                      </m:e>
                    </m:ba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𝑀𝑃</m:t>
                        </m:r>
                      </m:e>
                    </m:bar>
                    <m:r>
                      <a:rPr lang="en-US" b="0" i="1" dirty="0" smtClean="0">
                        <a:latin typeface="Cambria Math"/>
                      </a:rPr>
                      <m:t>≅</m:t>
                    </m:r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𝑁𝑄</m:t>
                        </m:r>
                      </m:e>
                    </m:ba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≅∠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. The student concludes that MNPQ is an isosceles trapezoid.  Why is this wrong?</a:t>
                </a:r>
              </a:p>
              <a:p>
                <a:endParaRPr lang="en-US" dirty="0"/>
              </a:p>
              <a:p>
                <a:r>
                  <a:rPr lang="en-US" i="1" dirty="0"/>
                  <a:t>554 #3-12 all, 14-30 even, 38, 40, 44-50 </a:t>
                </a:r>
                <a:r>
                  <a:rPr lang="en-US" i="1" dirty="0" smtClean="0"/>
                  <a:t>even = 25</a:t>
                </a:r>
              </a:p>
              <a:p>
                <a:r>
                  <a:rPr lang="en-US" i="1" dirty="0" smtClean="0"/>
                  <a:t>Extra Credit </a:t>
                </a:r>
                <a:r>
                  <a:rPr lang="en-US" i="1" dirty="0"/>
                  <a:t>557 #2, </a:t>
                </a:r>
                <a:r>
                  <a:rPr lang="en-US" i="1" dirty="0" smtClean="0"/>
                  <a:t>4 = +2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3"/>
                <a:stretch>
                  <a:fillRect l="-593" t="-973" b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0" y="1314450"/>
            <a:ext cx="2533650" cy="143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7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8.6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8.6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 polygons can be separated into triangles</a:t>
            </a:r>
          </a:p>
          <a:p>
            <a:endParaRPr lang="en-US" sz="2000" dirty="0" smtClean="0"/>
          </a:p>
          <a:p>
            <a:r>
              <a:rPr lang="en-US" sz="2000" dirty="0" smtClean="0"/>
              <a:t>The sum of the angles of a triangle is 180° </a:t>
            </a:r>
          </a:p>
          <a:p>
            <a:r>
              <a:rPr lang="en-US" sz="2000" dirty="0" smtClean="0"/>
              <a:t>For the pentagon, multiply that by 3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95350"/>
            <a:ext cx="3581400" cy="11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Find Angle Measures in Polygons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080" y="2640330"/>
            <a:ext cx="8153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Polygon Interior Angles Theorem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3080" y="3101995"/>
                <a:ext cx="81534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Sum of the measures of the interior angles of a n-</a:t>
                </a:r>
                <a:r>
                  <a:rPr lang="en-US" sz="2400" dirty="0" err="1" smtClean="0"/>
                  <a:t>gon</a:t>
                </a:r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−2)180°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⋅180°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0" y="3101995"/>
                <a:ext cx="81534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3080" y="4292026"/>
            <a:ext cx="8153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Sum of the measures of the interior angles of a quadrilateral is 360°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2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564 #1-18 </a:t>
            </a:r>
            <a:r>
              <a:rPr lang="en-US" i="1" dirty="0" smtClean="0"/>
              <a:t>all = 18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7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Find Angle Measures in Polygons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coin is a regular 11-gon.  Find the sum of the measures of the interior angles.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sum of the measures of the interior angles of a convex polygon is 1440°.  Classify the polygon by the number of sides.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525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Find Angle Measures in Polygons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</m:oMath>
                </a14:m>
                <a:r>
                  <a:rPr lang="en-US" dirty="0" smtClean="0"/>
                  <a:t>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8700"/>
            <a:ext cx="3076577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Find Angle Measures in Polygons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14550"/>
            <a:ext cx="8229600" cy="30289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the measure of an exterior angle of a regular pentagon?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measure of an interior angle of a regular pentagon?</a:t>
            </a:r>
          </a:p>
          <a:p>
            <a:endParaRPr lang="en-US" dirty="0" smtClean="0"/>
          </a:p>
          <a:p>
            <a:r>
              <a:rPr lang="en-US" i="1" dirty="0" smtClean="0"/>
              <a:t>510 </a:t>
            </a:r>
            <a:r>
              <a:rPr lang="en-US" i="1" dirty="0"/>
              <a:t>#2-34 even, 40-46 </a:t>
            </a:r>
            <a:r>
              <a:rPr lang="en-US" i="1" dirty="0" smtClean="0"/>
              <a:t>even = 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914401"/>
            <a:ext cx="8153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Polygon Exterior Angles Theorem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1376066"/>
            <a:ext cx="8153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Sum of the measures of the exterior angles of a convex polygon 360°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70309"/>
            <a:ext cx="174561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8.1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8.1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8.2 Use Properties of Parallelograms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scrap paper draw two sets of parallel lines that intersect each other.  </a:t>
            </a:r>
          </a:p>
          <a:p>
            <a:endParaRPr lang="en-US"/>
          </a:p>
          <a:p>
            <a:r>
              <a:rPr lang="en-US"/>
              <a:t>Measure opposite sides.  How are opposite sides related?</a:t>
            </a:r>
          </a:p>
          <a:p>
            <a:endParaRPr lang="en-US"/>
          </a:p>
          <a:p>
            <a:r>
              <a:rPr lang="en-US"/>
              <a:t>Measure opposite angles.  How are opposite angles related?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29853</TotalTime>
  <Words>1607</Words>
  <Application>Microsoft Office PowerPoint</Application>
  <PresentationFormat>On-screen Show (16:9)</PresentationFormat>
  <Paragraphs>358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Bookman Old Style</vt:lpstr>
      <vt:lpstr>Calibri</vt:lpstr>
      <vt:lpstr>Cambria Math</vt:lpstr>
      <vt:lpstr>Comic Sans MS</vt:lpstr>
      <vt:lpstr>Gill Sans MT</vt:lpstr>
      <vt:lpstr>Wingdings</vt:lpstr>
      <vt:lpstr>Wingdings 3</vt:lpstr>
      <vt:lpstr>Origin</vt:lpstr>
      <vt:lpstr>Quadrilaterals</vt:lpstr>
      <vt:lpstr>PowerPoint Presentation</vt:lpstr>
      <vt:lpstr>8.1 Find Angle Measures in Polygons</vt:lpstr>
      <vt:lpstr>8.1 Find Angle Measures in Polygons</vt:lpstr>
      <vt:lpstr>8.1 Find Angle Measures in Polygons</vt:lpstr>
      <vt:lpstr>8.1 Find Angle Measures in Polygons</vt:lpstr>
      <vt:lpstr>8.1 Find Angle Measures in Polygons</vt:lpstr>
      <vt:lpstr>Answers and Quiz</vt:lpstr>
      <vt:lpstr>8.2 Use Properties of Parallelograms</vt:lpstr>
      <vt:lpstr>8.2 Use Properties of Parallelograms</vt:lpstr>
      <vt:lpstr>8.2 Use Properties of Parallelograms</vt:lpstr>
      <vt:lpstr>8.2 Use Properties of Parallelograms</vt:lpstr>
      <vt:lpstr>8.2 Use Properties of Parallelograms</vt:lpstr>
      <vt:lpstr>Answers and Quiz</vt:lpstr>
      <vt:lpstr>8.3 Show that a Quadrilateral is a Parallelogram</vt:lpstr>
      <vt:lpstr>8.3 Show that a Quadrilateral is a Parallelogram</vt:lpstr>
      <vt:lpstr>8.3 Show that a Quadrilateral is a Parallelogram</vt:lpstr>
      <vt:lpstr>8.3 Show that a Quadrilateral is a Parallelogram</vt:lpstr>
      <vt:lpstr>8.3 Show that a Quadrilateral is a Parallelogram</vt:lpstr>
      <vt:lpstr>Answers and Quiz</vt:lpstr>
      <vt:lpstr>8.4 Properties of Rhombuses, Rectangles, and Squares</vt:lpstr>
      <vt:lpstr>8.4 Properties of Rhombuses, Rectangles, and Squares</vt:lpstr>
      <vt:lpstr>8.4 Properties of Rhombuses, Rectangles, and Squares</vt:lpstr>
      <vt:lpstr>8.4 Properties of Rhombuses, Rectangles, and Squares</vt:lpstr>
      <vt:lpstr>8.4 Properties of Rhombuses, Rectangles, and Squares</vt:lpstr>
      <vt:lpstr>8.4 Properties of Rhombuses, Rectangles, and Squares</vt:lpstr>
      <vt:lpstr>Answers and Quiz</vt:lpstr>
      <vt:lpstr>8.5 Use Properties of Trapezoids and Kites</vt:lpstr>
      <vt:lpstr>8.5 Use Properties of Trapezoids and Kites</vt:lpstr>
      <vt:lpstr>8.5 Use Properties of Trapezoids and Kites</vt:lpstr>
      <vt:lpstr>8.5 Use Properties of Trapezoids and Kites</vt:lpstr>
      <vt:lpstr>8.5 Use Properties of Trapezoids and Kites</vt:lpstr>
      <vt:lpstr>8.5 Use Properties of Trapezoids and Kites</vt:lpstr>
      <vt:lpstr>8.5 Use Properties of Trapezoids and Kites</vt:lpstr>
      <vt:lpstr>Answers and Quiz</vt:lpstr>
      <vt:lpstr>8.6 Identify Special Quadrilaterals</vt:lpstr>
      <vt:lpstr>8.6 Identify Special Quadrilaterals</vt:lpstr>
      <vt:lpstr>8.6 Identify Special Quadrilaterals</vt:lpstr>
      <vt:lpstr>Answers and Quiz</vt:lpstr>
      <vt:lpstr>8.Review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Quadrilaterals</dc:title>
  <dc:creator>Richard  Wright</dc:creator>
  <cp:lastModifiedBy>Richard Wright</cp:lastModifiedBy>
  <cp:revision>56</cp:revision>
  <dcterms:created xsi:type="dcterms:W3CDTF">2011-01-11T20:35:41Z</dcterms:created>
  <dcterms:modified xsi:type="dcterms:W3CDTF">2017-01-27T14:53:20Z</dcterms:modified>
</cp:coreProperties>
</file>